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57" r:id="rId3"/>
    <p:sldId id="260" r:id="rId4"/>
    <p:sldId id="261" r:id="rId5"/>
    <p:sldId id="265" r:id="rId6"/>
    <p:sldId id="266" r:id="rId7"/>
    <p:sldId id="262" r:id="rId8"/>
    <p:sldId id="263" r:id="rId9"/>
    <p:sldId id="264" r:id="rId10"/>
    <p:sldId id="258" r:id="rId11"/>
    <p:sldId id="25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660"/>
  </p:normalViewPr>
  <p:slideViewPr>
    <p:cSldViewPr snapToGrid="0">
      <p:cViewPr>
        <p:scale>
          <a:sx n="81" d="100"/>
          <a:sy n="81"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gif>
</file>

<file path=ppt/media/image16.png>
</file>

<file path=ppt/media/image17.jpeg>
</file>

<file path=ppt/media/image2.png>
</file>

<file path=ppt/media/image3.png>
</file>

<file path=ppt/media/image4.gif>
</file>

<file path=ppt/media/image5.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FD4CB2-9309-48A8-BF35-84FA59513D21}" type="datetimeFigureOut">
              <a:rPr lang="en-US" smtClean="0"/>
              <a:t>5/3/2020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8C1255-6D53-4A03-807D-C75639715F30}" type="slidenum">
              <a:rPr lang="en-US" smtClean="0"/>
              <a:t>‹#›</a:t>
            </a:fld>
            <a:endParaRPr lang="en-US"/>
          </a:p>
        </p:txBody>
      </p:sp>
    </p:spTree>
    <p:extLst>
      <p:ext uri="{BB962C8B-B14F-4D97-AF65-F5344CB8AC3E}">
        <p14:creationId xmlns:p14="http://schemas.microsoft.com/office/powerpoint/2010/main" val="3582934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person can introduce themselves at this slide.</a:t>
            </a:r>
          </a:p>
        </p:txBody>
      </p:sp>
      <p:sp>
        <p:nvSpPr>
          <p:cNvPr id="4" name="Slide Number Placeholder 3"/>
          <p:cNvSpPr>
            <a:spLocks noGrp="1"/>
          </p:cNvSpPr>
          <p:nvPr>
            <p:ph type="sldNum" sz="quarter" idx="5"/>
          </p:nvPr>
        </p:nvSpPr>
        <p:spPr/>
        <p:txBody>
          <a:bodyPr/>
          <a:lstStyle/>
          <a:p>
            <a:fld id="{A08C1255-6D53-4A03-807D-C75639715F30}" type="slidenum">
              <a:rPr lang="en-US" smtClean="0"/>
              <a:t>1</a:t>
            </a:fld>
            <a:endParaRPr lang="en-US"/>
          </a:p>
        </p:txBody>
      </p:sp>
    </p:spTree>
    <p:extLst>
      <p:ext uri="{BB962C8B-B14F-4D97-AF65-F5344CB8AC3E}">
        <p14:creationId xmlns:p14="http://schemas.microsoft.com/office/powerpoint/2010/main" val="1993190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setbacks</a:t>
            </a:r>
          </a:p>
        </p:txBody>
      </p:sp>
      <p:sp>
        <p:nvSpPr>
          <p:cNvPr id="4" name="Slide Number Placeholder 3"/>
          <p:cNvSpPr>
            <a:spLocks noGrp="1"/>
          </p:cNvSpPr>
          <p:nvPr>
            <p:ph type="sldNum" sz="quarter" idx="5"/>
          </p:nvPr>
        </p:nvSpPr>
        <p:spPr/>
        <p:txBody>
          <a:bodyPr/>
          <a:lstStyle/>
          <a:p>
            <a:fld id="{A08C1255-6D53-4A03-807D-C75639715F30}" type="slidenum">
              <a:rPr lang="en-US" smtClean="0"/>
              <a:t>10</a:t>
            </a:fld>
            <a:endParaRPr lang="en-US"/>
          </a:p>
        </p:txBody>
      </p:sp>
    </p:spTree>
    <p:extLst>
      <p:ext uri="{BB962C8B-B14F-4D97-AF65-F5344CB8AC3E}">
        <p14:creationId xmlns:p14="http://schemas.microsoft.com/office/powerpoint/2010/main" val="1464357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all folks.</a:t>
            </a:r>
          </a:p>
        </p:txBody>
      </p:sp>
      <p:sp>
        <p:nvSpPr>
          <p:cNvPr id="4" name="Slide Number Placeholder 3"/>
          <p:cNvSpPr>
            <a:spLocks noGrp="1"/>
          </p:cNvSpPr>
          <p:nvPr>
            <p:ph type="sldNum" sz="quarter" idx="5"/>
          </p:nvPr>
        </p:nvSpPr>
        <p:spPr/>
        <p:txBody>
          <a:bodyPr/>
          <a:lstStyle/>
          <a:p>
            <a:fld id="{A08C1255-6D53-4A03-807D-C75639715F30}" type="slidenum">
              <a:rPr lang="en-US" smtClean="0"/>
              <a:t>11</a:t>
            </a:fld>
            <a:endParaRPr lang="en-US"/>
          </a:p>
        </p:txBody>
      </p:sp>
    </p:spTree>
    <p:extLst>
      <p:ext uri="{BB962C8B-B14F-4D97-AF65-F5344CB8AC3E}">
        <p14:creationId xmlns:p14="http://schemas.microsoft.com/office/powerpoint/2010/main" val="32278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project and its purpose.</a:t>
            </a:r>
          </a:p>
        </p:txBody>
      </p:sp>
      <p:sp>
        <p:nvSpPr>
          <p:cNvPr id="4" name="Slide Number Placeholder 3"/>
          <p:cNvSpPr>
            <a:spLocks noGrp="1"/>
          </p:cNvSpPr>
          <p:nvPr>
            <p:ph type="sldNum" sz="quarter" idx="5"/>
          </p:nvPr>
        </p:nvSpPr>
        <p:spPr/>
        <p:txBody>
          <a:bodyPr/>
          <a:lstStyle/>
          <a:p>
            <a:fld id="{A08C1255-6D53-4A03-807D-C75639715F30}" type="slidenum">
              <a:rPr lang="en-US" smtClean="0"/>
              <a:t>2</a:t>
            </a:fld>
            <a:endParaRPr lang="en-US"/>
          </a:p>
        </p:txBody>
      </p:sp>
    </p:spTree>
    <p:extLst>
      <p:ext uri="{BB962C8B-B14F-4D97-AF65-F5344CB8AC3E}">
        <p14:creationId xmlns:p14="http://schemas.microsoft.com/office/powerpoint/2010/main" val="1112008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purpose of choice of design</a:t>
            </a:r>
          </a:p>
        </p:txBody>
      </p:sp>
      <p:sp>
        <p:nvSpPr>
          <p:cNvPr id="4" name="Slide Number Placeholder 3"/>
          <p:cNvSpPr>
            <a:spLocks noGrp="1"/>
          </p:cNvSpPr>
          <p:nvPr>
            <p:ph type="sldNum" sz="quarter" idx="5"/>
          </p:nvPr>
        </p:nvSpPr>
        <p:spPr/>
        <p:txBody>
          <a:bodyPr/>
          <a:lstStyle/>
          <a:p>
            <a:fld id="{A08C1255-6D53-4A03-807D-C75639715F30}" type="slidenum">
              <a:rPr lang="en-US" smtClean="0"/>
              <a:t>3</a:t>
            </a:fld>
            <a:endParaRPr lang="en-US"/>
          </a:p>
        </p:txBody>
      </p:sp>
    </p:spTree>
    <p:extLst>
      <p:ext uri="{BB962C8B-B14F-4D97-AF65-F5344CB8AC3E}">
        <p14:creationId xmlns:p14="http://schemas.microsoft.com/office/powerpoint/2010/main" val="16147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filter and clear and why we have them</a:t>
            </a:r>
          </a:p>
        </p:txBody>
      </p:sp>
      <p:sp>
        <p:nvSpPr>
          <p:cNvPr id="4" name="Slide Number Placeholder 3"/>
          <p:cNvSpPr>
            <a:spLocks noGrp="1"/>
          </p:cNvSpPr>
          <p:nvPr>
            <p:ph type="sldNum" sz="quarter" idx="5"/>
          </p:nvPr>
        </p:nvSpPr>
        <p:spPr/>
        <p:txBody>
          <a:bodyPr/>
          <a:lstStyle/>
          <a:p>
            <a:fld id="{A08C1255-6D53-4A03-807D-C75639715F30}" type="slidenum">
              <a:rPr lang="en-US" smtClean="0"/>
              <a:t>4</a:t>
            </a:fld>
            <a:endParaRPr lang="en-US"/>
          </a:p>
        </p:txBody>
      </p:sp>
    </p:spTree>
    <p:extLst>
      <p:ext uri="{BB962C8B-B14F-4D97-AF65-F5344CB8AC3E}">
        <p14:creationId xmlns:p14="http://schemas.microsoft.com/office/powerpoint/2010/main" val="4192934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database that is holding the data</a:t>
            </a:r>
          </a:p>
        </p:txBody>
      </p:sp>
      <p:sp>
        <p:nvSpPr>
          <p:cNvPr id="4" name="Slide Number Placeholder 3"/>
          <p:cNvSpPr>
            <a:spLocks noGrp="1"/>
          </p:cNvSpPr>
          <p:nvPr>
            <p:ph type="sldNum" sz="quarter" idx="5"/>
          </p:nvPr>
        </p:nvSpPr>
        <p:spPr/>
        <p:txBody>
          <a:bodyPr/>
          <a:lstStyle/>
          <a:p>
            <a:fld id="{A08C1255-6D53-4A03-807D-C75639715F30}" type="slidenum">
              <a:rPr lang="en-US" smtClean="0"/>
              <a:t>5</a:t>
            </a:fld>
            <a:endParaRPr lang="en-US"/>
          </a:p>
        </p:txBody>
      </p:sp>
    </p:spTree>
    <p:extLst>
      <p:ext uri="{BB962C8B-B14F-4D97-AF65-F5344CB8AC3E}">
        <p14:creationId xmlns:p14="http://schemas.microsoft.com/office/powerpoint/2010/main" val="3474623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database that is holding the data</a:t>
            </a:r>
          </a:p>
        </p:txBody>
      </p:sp>
      <p:sp>
        <p:nvSpPr>
          <p:cNvPr id="4" name="Slide Number Placeholder 3"/>
          <p:cNvSpPr>
            <a:spLocks noGrp="1"/>
          </p:cNvSpPr>
          <p:nvPr>
            <p:ph type="sldNum" sz="quarter" idx="5"/>
          </p:nvPr>
        </p:nvSpPr>
        <p:spPr/>
        <p:txBody>
          <a:bodyPr/>
          <a:lstStyle/>
          <a:p>
            <a:fld id="{A08C1255-6D53-4A03-807D-C75639715F30}" type="slidenum">
              <a:rPr lang="en-US" smtClean="0"/>
              <a:t>6</a:t>
            </a:fld>
            <a:endParaRPr lang="en-US"/>
          </a:p>
        </p:txBody>
      </p:sp>
    </p:spTree>
    <p:extLst>
      <p:ext uri="{BB962C8B-B14F-4D97-AF65-F5344CB8AC3E}">
        <p14:creationId xmlns:p14="http://schemas.microsoft.com/office/powerpoint/2010/main" val="38113549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purpose of using the recycler view</a:t>
            </a:r>
          </a:p>
        </p:txBody>
      </p:sp>
      <p:sp>
        <p:nvSpPr>
          <p:cNvPr id="4" name="Slide Number Placeholder 3"/>
          <p:cNvSpPr>
            <a:spLocks noGrp="1"/>
          </p:cNvSpPr>
          <p:nvPr>
            <p:ph type="sldNum" sz="quarter" idx="5"/>
          </p:nvPr>
        </p:nvSpPr>
        <p:spPr/>
        <p:txBody>
          <a:bodyPr/>
          <a:lstStyle/>
          <a:p>
            <a:fld id="{A08C1255-6D53-4A03-807D-C75639715F30}" type="slidenum">
              <a:rPr lang="en-US" smtClean="0"/>
              <a:t>7</a:t>
            </a:fld>
            <a:endParaRPr lang="en-US"/>
          </a:p>
        </p:txBody>
      </p:sp>
    </p:spTree>
    <p:extLst>
      <p:ext uri="{BB962C8B-B14F-4D97-AF65-F5344CB8AC3E}">
        <p14:creationId xmlns:p14="http://schemas.microsoft.com/office/powerpoint/2010/main" val="474202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info page</a:t>
            </a:r>
          </a:p>
        </p:txBody>
      </p:sp>
      <p:sp>
        <p:nvSpPr>
          <p:cNvPr id="4" name="Slide Number Placeholder 3"/>
          <p:cNvSpPr>
            <a:spLocks noGrp="1"/>
          </p:cNvSpPr>
          <p:nvPr>
            <p:ph type="sldNum" sz="quarter" idx="5"/>
          </p:nvPr>
        </p:nvSpPr>
        <p:spPr/>
        <p:txBody>
          <a:bodyPr/>
          <a:lstStyle/>
          <a:p>
            <a:fld id="{A08C1255-6D53-4A03-807D-C75639715F30}" type="slidenum">
              <a:rPr lang="en-US" smtClean="0"/>
              <a:t>8</a:t>
            </a:fld>
            <a:endParaRPr lang="en-US"/>
          </a:p>
        </p:txBody>
      </p:sp>
    </p:spTree>
    <p:extLst>
      <p:ext uri="{BB962C8B-B14F-4D97-AF65-F5344CB8AC3E}">
        <p14:creationId xmlns:p14="http://schemas.microsoft.com/office/powerpoint/2010/main" val="439211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purpose of choice of design</a:t>
            </a:r>
          </a:p>
        </p:txBody>
      </p:sp>
      <p:sp>
        <p:nvSpPr>
          <p:cNvPr id="4" name="Slide Number Placeholder 3"/>
          <p:cNvSpPr>
            <a:spLocks noGrp="1"/>
          </p:cNvSpPr>
          <p:nvPr>
            <p:ph type="sldNum" sz="quarter" idx="5"/>
          </p:nvPr>
        </p:nvSpPr>
        <p:spPr/>
        <p:txBody>
          <a:bodyPr/>
          <a:lstStyle/>
          <a:p>
            <a:fld id="{A08C1255-6D53-4A03-807D-C75639715F30}" type="slidenum">
              <a:rPr lang="en-US" smtClean="0"/>
              <a:t>9</a:t>
            </a:fld>
            <a:endParaRPr lang="en-US"/>
          </a:p>
        </p:txBody>
      </p:sp>
    </p:spTree>
    <p:extLst>
      <p:ext uri="{BB962C8B-B14F-4D97-AF65-F5344CB8AC3E}">
        <p14:creationId xmlns:p14="http://schemas.microsoft.com/office/powerpoint/2010/main" val="2783246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5/3/2020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5/3/2020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CBD93-7C36-4309-B954-5DBB396039EB}"/>
              </a:ext>
            </a:extLst>
          </p:cNvPr>
          <p:cNvSpPr>
            <a:spLocks noGrp="1"/>
          </p:cNvSpPr>
          <p:nvPr>
            <p:ph type="ctrTitle"/>
          </p:nvPr>
        </p:nvSpPr>
        <p:spPr>
          <a:xfrm>
            <a:off x="1751012" y="609601"/>
            <a:ext cx="9170988" cy="1015013"/>
          </a:xfrm>
        </p:spPr>
        <p:txBody>
          <a:bodyPr>
            <a:normAutofit fontScale="90000"/>
          </a:bodyPr>
          <a:lstStyle/>
          <a:p>
            <a:r>
              <a:rPr lang="en-US" cap="none" dirty="0"/>
              <a:t>Dungeons and Dragons Spell List</a:t>
            </a:r>
          </a:p>
        </p:txBody>
      </p:sp>
      <p:sp>
        <p:nvSpPr>
          <p:cNvPr id="3" name="Subtitle 2">
            <a:extLst>
              <a:ext uri="{FF2B5EF4-FFF2-40B4-BE49-F238E27FC236}">
                <a16:creationId xmlns:a16="http://schemas.microsoft.com/office/drawing/2014/main" id="{E8BE0D2F-4CFD-4D44-BA54-341A65A1685A}"/>
              </a:ext>
            </a:extLst>
          </p:cNvPr>
          <p:cNvSpPr>
            <a:spLocks noGrp="1"/>
          </p:cNvSpPr>
          <p:nvPr>
            <p:ph type="subTitle" idx="1"/>
          </p:nvPr>
        </p:nvSpPr>
        <p:spPr>
          <a:xfrm>
            <a:off x="1751012" y="1624614"/>
            <a:ext cx="8676222" cy="4623785"/>
          </a:xfrm>
        </p:spPr>
        <p:txBody>
          <a:bodyPr>
            <a:normAutofit/>
          </a:bodyPr>
          <a:lstStyle/>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CS4613: Mobile Application</a:t>
            </a:r>
          </a:p>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Final Presentation</a:t>
            </a:r>
          </a:p>
          <a:p>
            <a:pPr fontAlgn="base">
              <a:buClr>
                <a:prstClr val="white"/>
              </a:buClr>
            </a:pPr>
            <a:endParaRPr lang="en-US" sz="2500" cap="none" dirty="0">
              <a:gradFill flip="none" rotWithShape="1">
                <a:gsLst>
                  <a:gs pos="0">
                    <a:prstClr val="white"/>
                  </a:gs>
                  <a:gs pos="100000">
                    <a:prstClr val="white">
                      <a:lumMod val="75000"/>
                    </a:prstClr>
                  </a:gs>
                </a:gsLst>
                <a:lin ang="5400000" scaled="0"/>
                <a:tileRect/>
              </a:gradFill>
              <a:effectLst/>
            </a:endParaRPr>
          </a:p>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Jeffrey Ratton</a:t>
            </a:r>
          </a:p>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Joseph Hays</a:t>
            </a:r>
          </a:p>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Daniel Woodard</a:t>
            </a:r>
          </a:p>
          <a:p>
            <a:pPr fontAlgn="base">
              <a:buClr>
                <a:prstClr val="white"/>
              </a:buClr>
            </a:pPr>
            <a:endParaRPr lang="en-US" sz="2500" cap="none" dirty="0">
              <a:gradFill flip="none" rotWithShape="1">
                <a:gsLst>
                  <a:gs pos="0">
                    <a:prstClr val="white"/>
                  </a:gs>
                  <a:gs pos="100000">
                    <a:prstClr val="white">
                      <a:lumMod val="75000"/>
                    </a:prstClr>
                  </a:gs>
                </a:gsLst>
                <a:lin ang="5400000" scaled="0"/>
                <a:tileRect/>
              </a:gradFill>
              <a:effectLst/>
            </a:endParaRPr>
          </a:p>
          <a:p>
            <a:pPr fontAlgn="base">
              <a:buClr>
                <a:prstClr val="white"/>
              </a:buClr>
            </a:pPr>
            <a:r>
              <a:rPr lang="en-US" sz="2500" cap="none" dirty="0">
                <a:gradFill flip="none" rotWithShape="1">
                  <a:gsLst>
                    <a:gs pos="0">
                      <a:prstClr val="white"/>
                    </a:gs>
                    <a:gs pos="100000">
                      <a:prstClr val="white">
                        <a:lumMod val="75000"/>
                      </a:prstClr>
                    </a:gs>
                  </a:gsLst>
                  <a:lin ang="5400000" scaled="0"/>
                  <a:tileRect/>
                </a:gradFill>
                <a:effectLst/>
              </a:rPr>
              <a:t>Date: 5/7/2020</a:t>
            </a:r>
          </a:p>
        </p:txBody>
      </p:sp>
    </p:spTree>
    <p:extLst>
      <p:ext uri="{BB962C8B-B14F-4D97-AF65-F5344CB8AC3E}">
        <p14:creationId xmlns:p14="http://schemas.microsoft.com/office/powerpoint/2010/main" val="3581543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2" y="609601"/>
            <a:ext cx="8676222" cy="863599"/>
          </a:xfrm>
        </p:spPr>
        <p:txBody>
          <a:bodyPr>
            <a:normAutofit/>
          </a:bodyPr>
          <a:lstStyle/>
          <a:p>
            <a:pPr algn="ctr"/>
            <a:r>
              <a:rPr lang="en-US" sz="4800" cap="none" dirty="0"/>
              <a:t>Conclusion</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253068" y="1473199"/>
            <a:ext cx="9668932" cy="4775199"/>
          </a:xfrm>
        </p:spPr>
        <p:txBody>
          <a:bodyPr/>
          <a:lstStyle/>
          <a:p>
            <a:pPr marL="342900" indent="-342900" algn="l">
              <a:buFont typeface="Arial" panose="020B0604020202020204" pitchFamily="34" charset="0"/>
              <a:buChar char="•"/>
            </a:pPr>
            <a:r>
              <a:rPr lang="en-US" cap="none" dirty="0"/>
              <a:t>In the end, we managed to come to a happy conclusion of the baseline of what we originally thought the application should be able to do. </a:t>
            </a:r>
          </a:p>
          <a:p>
            <a:pPr marL="800100" lvl="1" indent="-342900" algn="l">
              <a:buFont typeface="Arial" panose="020B0604020202020204" pitchFamily="34" charset="0"/>
              <a:buChar char="•"/>
            </a:pPr>
            <a:r>
              <a:rPr lang="en-US" cap="none" dirty="0"/>
              <a:t>Show all spells, Sort through the spells, be able to create a favorite list.</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Sadly, many of the features that were originally planned were never finalized.</a:t>
            </a:r>
          </a:p>
          <a:p>
            <a:pPr marL="800100" lvl="1" indent="-342900" algn="l">
              <a:buFont typeface="Arial" panose="020B0604020202020204" pitchFamily="34" charset="0"/>
              <a:buChar char="•"/>
            </a:pPr>
            <a:r>
              <a:rPr lang="en-US" cap="none" dirty="0"/>
              <a:t>Setting up certain code parts for the database and using the database took more time then we originally thought to learn and use.</a:t>
            </a:r>
          </a:p>
          <a:p>
            <a:pPr marL="800100" lvl="1" indent="-342900" algn="l">
              <a:buFont typeface="Arial" panose="020B0604020202020204" pitchFamily="34" charset="0"/>
              <a:buChar char="•"/>
            </a:pPr>
            <a:r>
              <a:rPr lang="en-US" cap="none" dirty="0"/>
              <a:t>The shift to online also impacted the ability to meet and work efficiently together.</a:t>
            </a:r>
          </a:p>
          <a:p>
            <a:pPr marL="342900" indent="-342900" algn="l">
              <a:buFont typeface="Arial" panose="020B0604020202020204" pitchFamily="34" charset="0"/>
              <a:buChar char="•"/>
            </a:pPr>
            <a:endParaRPr lang="en-US" cap="none" dirty="0"/>
          </a:p>
          <a:p>
            <a:pPr algn="l"/>
            <a:endParaRPr lang="en-US" cap="none" dirty="0"/>
          </a:p>
        </p:txBody>
      </p:sp>
      <p:pic>
        <p:nvPicPr>
          <p:cNvPr id="3" name="Picture 2">
            <a:extLst>
              <a:ext uri="{FF2B5EF4-FFF2-40B4-BE49-F238E27FC236}">
                <a16:creationId xmlns:a16="http://schemas.microsoft.com/office/drawing/2014/main" id="{C6E79650-E8AA-4A05-AC5B-F63D02DE7631}"/>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r="4845"/>
          <a:stretch/>
        </p:blipFill>
        <p:spPr>
          <a:xfrm>
            <a:off x="-77535" y="0"/>
            <a:ext cx="1347535" cy="6858000"/>
          </a:xfrm>
          <a:prstGeom prst="rect">
            <a:avLst/>
          </a:prstGeom>
        </p:spPr>
      </p:pic>
    </p:spTree>
    <p:extLst>
      <p:ext uri="{BB962C8B-B14F-4D97-AF65-F5344CB8AC3E}">
        <p14:creationId xmlns:p14="http://schemas.microsoft.com/office/powerpoint/2010/main" val="2436501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253068" y="1473199"/>
            <a:ext cx="9668932" cy="4775199"/>
          </a:xfrm>
        </p:spPr>
        <p:txBody>
          <a:bodyPr/>
          <a:lstStyle/>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a:p>
            <a:pPr algn="l"/>
            <a:endParaRPr lang="en-US" cap="none" dirty="0"/>
          </a:p>
        </p:txBody>
      </p:sp>
      <p:pic>
        <p:nvPicPr>
          <p:cNvPr id="1028" name="Picture 4" descr="That's All Folks! – TeeFury">
            <a:extLst>
              <a:ext uri="{FF2B5EF4-FFF2-40B4-BE49-F238E27FC236}">
                <a16:creationId xmlns:a16="http://schemas.microsoft.com/office/drawing/2014/main" id="{19D6BC1F-2ECB-42CC-AD78-F3A1403C99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816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2" y="609601"/>
            <a:ext cx="8676222" cy="863599"/>
          </a:xfrm>
        </p:spPr>
        <p:txBody>
          <a:bodyPr>
            <a:normAutofit/>
          </a:bodyPr>
          <a:lstStyle/>
          <a:p>
            <a:pPr algn="ctr"/>
            <a:r>
              <a:rPr lang="en-US" sz="4800" cap="none" dirty="0"/>
              <a:t>Introduction of the App</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253068" y="1473199"/>
            <a:ext cx="9668932" cy="4775199"/>
          </a:xfrm>
        </p:spPr>
        <p:txBody>
          <a:bodyPr/>
          <a:lstStyle/>
          <a:p>
            <a:pPr marL="342900" indent="-342900" algn="l">
              <a:buFont typeface="Arial" panose="020B0604020202020204" pitchFamily="34" charset="0"/>
              <a:buChar char="•"/>
            </a:pPr>
            <a:r>
              <a:rPr lang="en-US" cap="none" dirty="0"/>
              <a:t>The app allows easy access to commonly needed information about spells while playing a game of Dungeons and Dragons.</a:t>
            </a:r>
          </a:p>
          <a:p>
            <a:pPr marL="800100" lvl="1" indent="-342900" algn="l">
              <a:buFont typeface="Arial" panose="020B0604020202020204" pitchFamily="34" charset="0"/>
              <a:buChar char="•"/>
            </a:pPr>
            <a:r>
              <a:rPr lang="en-US" cap="none" dirty="0"/>
              <a:t>There are nearly 400 spells in the baseline Dungeons and Dragons.</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This app’s goal was to put all of the spells and the needed information about those spells in the palm of one’s hand at ready and quick access.</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We also made a favorite button and list to allow the user to access on the fly certain spells on a much smaller scale.</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a:p>
            <a:pPr algn="l"/>
            <a:endParaRPr lang="en-US" cap="none" dirty="0"/>
          </a:p>
        </p:txBody>
      </p:sp>
    </p:spTree>
    <p:extLst>
      <p:ext uri="{BB962C8B-B14F-4D97-AF65-F5344CB8AC3E}">
        <p14:creationId xmlns:p14="http://schemas.microsoft.com/office/powerpoint/2010/main" val="3798427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2" y="609601"/>
            <a:ext cx="8676222" cy="863599"/>
          </a:xfrm>
        </p:spPr>
        <p:txBody>
          <a:bodyPr>
            <a:normAutofit/>
          </a:bodyPr>
          <a:lstStyle/>
          <a:p>
            <a:pPr algn="ctr"/>
            <a:r>
              <a:rPr lang="en-US" sz="4800" cap="none" dirty="0"/>
              <a:t>Home Page and Design</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866506" y="1473199"/>
            <a:ext cx="9055493" cy="4775199"/>
          </a:xfrm>
        </p:spPr>
        <p:txBody>
          <a:bodyPr/>
          <a:lstStyle/>
          <a:p>
            <a:pPr marL="342900" indent="-342900" algn="l">
              <a:buFont typeface="Arial" panose="020B0604020202020204" pitchFamily="34" charset="0"/>
              <a:buChar char="•"/>
            </a:pPr>
            <a:r>
              <a:rPr lang="en-US" cap="none" dirty="0"/>
              <a:t>Our goal was to make a dated look for our application. Most settings for Dungeons and Dragons action roleplays take place in an older time period.</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In order to do this, we found an older parchment-like color backdrop for the total app and old hard wood button textures for the buttons.</a:t>
            </a:r>
          </a:p>
          <a:p>
            <a:pPr marL="800100" lvl="1" indent="-342900" algn="l">
              <a:buFont typeface="Arial" panose="020B0604020202020204" pitchFamily="34" charset="0"/>
              <a:buChar char="•"/>
            </a:pPr>
            <a:r>
              <a:rPr lang="en-US" cap="none" dirty="0"/>
              <a:t>This button color forced us to change the text to a bold outlined white for clear reading, which in the end, looked better then we had hoped.</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We darkened the border and tried to keep the title of the app within a similar color scheme.  </a:t>
            </a:r>
          </a:p>
          <a:p>
            <a:pPr marL="342900" indent="-342900" algn="l">
              <a:buFont typeface="Arial" panose="020B0604020202020204" pitchFamily="34" charset="0"/>
              <a:buChar char="•"/>
            </a:pPr>
            <a:endParaRPr lang="en-US" cap="none" dirty="0"/>
          </a:p>
          <a:p>
            <a:pPr algn="l"/>
            <a:endParaRPr lang="en-US" cap="none" dirty="0"/>
          </a:p>
        </p:txBody>
      </p:sp>
      <p:pic>
        <p:nvPicPr>
          <p:cNvPr id="3" name="Picture 2">
            <a:extLst>
              <a:ext uri="{FF2B5EF4-FFF2-40B4-BE49-F238E27FC236}">
                <a16:creationId xmlns:a16="http://schemas.microsoft.com/office/drawing/2014/main" id="{EC6BF966-C8AF-4CCA-A3B0-5D47147BA326}"/>
              </a:ext>
            </a:extLst>
          </p:cNvPr>
          <p:cNvPicPr>
            <a:picLocks noChangeAspect="1"/>
          </p:cNvPicPr>
          <p:nvPr/>
        </p:nvPicPr>
        <p:blipFill>
          <a:blip r:embed="rId3"/>
          <a:stretch>
            <a:fillRect/>
          </a:stretch>
        </p:blipFill>
        <p:spPr>
          <a:xfrm>
            <a:off x="0" y="0"/>
            <a:ext cx="1917444" cy="3214539"/>
          </a:xfrm>
          <a:prstGeom prst="rect">
            <a:avLst/>
          </a:prstGeom>
        </p:spPr>
      </p:pic>
    </p:spTree>
    <p:extLst>
      <p:ext uri="{BB962C8B-B14F-4D97-AF65-F5344CB8AC3E}">
        <p14:creationId xmlns:p14="http://schemas.microsoft.com/office/powerpoint/2010/main" val="4899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2276957" y="109981"/>
            <a:ext cx="7638085" cy="863599"/>
          </a:xfrm>
        </p:spPr>
        <p:txBody>
          <a:bodyPr>
            <a:normAutofit/>
          </a:bodyPr>
          <a:lstStyle/>
          <a:p>
            <a:pPr algn="ctr"/>
            <a:r>
              <a:rPr lang="en-US" sz="4800" cap="none" dirty="0"/>
              <a:t>All Spells – Filter/ Clear</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216815" y="3516198"/>
            <a:ext cx="11783505" cy="2960537"/>
          </a:xfrm>
        </p:spPr>
        <p:txBody>
          <a:bodyPr/>
          <a:lstStyle/>
          <a:p>
            <a:pPr marL="342900" indent="-342900" algn="l">
              <a:buFont typeface="Arial" panose="020B0604020202020204" pitchFamily="34" charset="0"/>
              <a:buChar char="•"/>
            </a:pPr>
            <a:r>
              <a:rPr lang="en-US" cap="none" dirty="0"/>
              <a:t>Both the Filter and clear button change the information pulled and viewed by the recycler view (Recycler view will be covered a bit later). </a:t>
            </a:r>
          </a:p>
          <a:p>
            <a:pPr marL="342900" indent="-342900" algn="l">
              <a:buFont typeface="Arial" panose="020B0604020202020204" pitchFamily="34" charset="0"/>
              <a:buChar char="•"/>
            </a:pPr>
            <a:r>
              <a:rPr lang="en-US" cap="none" dirty="0"/>
              <a:t>This is accomplished using different user search inputs as SQL statements to grab smaller and more limited data.</a:t>
            </a:r>
          </a:p>
          <a:p>
            <a:pPr marL="342900" indent="-342900" algn="l">
              <a:buFont typeface="Arial" panose="020B0604020202020204" pitchFamily="34" charset="0"/>
              <a:buChar char="•"/>
            </a:pPr>
            <a:r>
              <a:rPr lang="en-US" cap="none" dirty="0"/>
              <a:t>The filter button can be used when any amount of text is input into the search bar.</a:t>
            </a:r>
          </a:p>
          <a:p>
            <a:pPr marL="342900" indent="-342900" algn="l">
              <a:buFont typeface="Arial" panose="020B0604020202020204" pitchFamily="34" charset="0"/>
              <a:buChar char="•"/>
            </a:pPr>
            <a:r>
              <a:rPr lang="en-US" cap="none" dirty="0"/>
              <a:t>The clear button clears the given filter out and returns it back into a state were all spells can be seen.</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p:txBody>
      </p:sp>
      <p:pic>
        <p:nvPicPr>
          <p:cNvPr id="3" name="Picture 2">
            <a:extLst>
              <a:ext uri="{FF2B5EF4-FFF2-40B4-BE49-F238E27FC236}">
                <a16:creationId xmlns:a16="http://schemas.microsoft.com/office/drawing/2014/main" id="{C3683FC7-9FCC-4845-84E9-1D2A5F4C1E39}"/>
              </a:ext>
            </a:extLst>
          </p:cNvPr>
          <p:cNvPicPr>
            <a:picLocks noChangeAspect="1"/>
          </p:cNvPicPr>
          <p:nvPr/>
        </p:nvPicPr>
        <p:blipFill>
          <a:blip r:embed="rId3"/>
          <a:stretch>
            <a:fillRect/>
          </a:stretch>
        </p:blipFill>
        <p:spPr>
          <a:xfrm>
            <a:off x="15875" y="-8116"/>
            <a:ext cx="2013259" cy="3429000"/>
          </a:xfrm>
          <a:prstGeom prst="rect">
            <a:avLst/>
          </a:prstGeom>
        </p:spPr>
      </p:pic>
      <p:pic>
        <p:nvPicPr>
          <p:cNvPr id="6" name="Picture 5">
            <a:extLst>
              <a:ext uri="{FF2B5EF4-FFF2-40B4-BE49-F238E27FC236}">
                <a16:creationId xmlns:a16="http://schemas.microsoft.com/office/drawing/2014/main" id="{C3E1B914-80BE-4C1D-9DD6-929E1C65E146}"/>
              </a:ext>
            </a:extLst>
          </p:cNvPr>
          <p:cNvPicPr>
            <a:picLocks noChangeAspect="1"/>
          </p:cNvPicPr>
          <p:nvPr/>
        </p:nvPicPr>
        <p:blipFill>
          <a:blip r:embed="rId4"/>
          <a:stretch>
            <a:fillRect/>
          </a:stretch>
        </p:blipFill>
        <p:spPr>
          <a:xfrm>
            <a:off x="10177682" y="0"/>
            <a:ext cx="1997385" cy="3318236"/>
          </a:xfrm>
          <a:prstGeom prst="rect">
            <a:avLst/>
          </a:prstGeom>
        </p:spPr>
      </p:pic>
      <p:sp>
        <p:nvSpPr>
          <p:cNvPr id="7" name="Subtitle 4">
            <a:extLst>
              <a:ext uri="{FF2B5EF4-FFF2-40B4-BE49-F238E27FC236}">
                <a16:creationId xmlns:a16="http://schemas.microsoft.com/office/drawing/2014/main" id="{1F2AD010-691F-4561-8399-522E9A080498}"/>
              </a:ext>
            </a:extLst>
          </p:cNvPr>
          <p:cNvSpPr txBox="1">
            <a:spLocks/>
          </p:cNvSpPr>
          <p:nvPr/>
        </p:nvSpPr>
        <p:spPr>
          <a:xfrm>
            <a:off x="2110494" y="1200349"/>
            <a:ext cx="7996148" cy="1947685"/>
          </a:xfrm>
          <a:prstGeom prst="rect">
            <a:avLst/>
          </a:prstGeom>
        </p:spPr>
        <p:txBody>
          <a:bodyPr vert="horz" lIns="91440" tIns="45720" rIns="91440" bIns="45720" rtlCol="0" anchor="t">
            <a:normAutofit fontScale="92500"/>
          </a:bodyPr>
          <a:lstStyle>
            <a:lvl1pPr marL="0" indent="0" algn="ctr" defTabSz="457200" rtl="0" eaLnBrk="1" latinLnBrk="0" hangingPunct="1">
              <a:spcBef>
                <a:spcPct val="20000"/>
              </a:spcBef>
              <a:spcAft>
                <a:spcPts val="600"/>
              </a:spcAft>
              <a:buClr>
                <a:schemeClr val="accent1"/>
              </a:buClr>
              <a:buSzPct val="100000"/>
              <a:buFont typeface="Arial"/>
              <a:buNone/>
              <a:defRPr sz="21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342900" indent="-342900" algn="l">
              <a:buFont typeface="Arial" panose="020B0604020202020204" pitchFamily="34" charset="0"/>
              <a:buChar char="•"/>
            </a:pPr>
            <a:r>
              <a:rPr lang="en-US" cap="none" dirty="0"/>
              <a:t>When it comes to viewing all of the spells, it was clear that their had to be some sort of filtering option.</a:t>
            </a:r>
          </a:p>
          <a:p>
            <a:pPr marL="800100" lvl="1" indent="-342900" algn="l">
              <a:buFont typeface="Arial" panose="020B0604020202020204" pitchFamily="34" charset="0"/>
              <a:buChar char="•"/>
            </a:pPr>
            <a:r>
              <a:rPr lang="en-US" cap="none" dirty="0"/>
              <a:t>There are close to 400 spells in non-modified D&amp;D.</a:t>
            </a:r>
          </a:p>
          <a:p>
            <a:pPr marL="342900" indent="-342900" algn="l">
              <a:buFont typeface="Arial" panose="020B0604020202020204" pitchFamily="34" charset="0"/>
              <a:buChar char="•"/>
            </a:pPr>
            <a:r>
              <a:rPr lang="en-US" cap="none" dirty="0"/>
              <a:t>Thus, we created both a filter and a clear button to allow a user to jump around the list if they know any part of the spell.</a:t>
            </a:r>
          </a:p>
          <a:p>
            <a:pPr marL="342900" indent="-342900" algn="l">
              <a:buFont typeface="Arial" panose="020B0604020202020204" pitchFamily="34" charset="0"/>
              <a:buChar char="•"/>
            </a:pPr>
            <a:endParaRPr lang="en-US" cap="none" dirty="0"/>
          </a:p>
        </p:txBody>
      </p:sp>
    </p:spTree>
    <p:extLst>
      <p:ext uri="{BB962C8B-B14F-4D97-AF65-F5344CB8AC3E}">
        <p14:creationId xmlns:p14="http://schemas.microsoft.com/office/powerpoint/2010/main" val="1539679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591349" y="1728775"/>
            <a:ext cx="8676222" cy="863599"/>
          </a:xfrm>
        </p:spPr>
        <p:txBody>
          <a:bodyPr>
            <a:normAutofit/>
          </a:bodyPr>
          <a:lstStyle/>
          <a:p>
            <a:pPr algn="ctr"/>
            <a:r>
              <a:rPr lang="en-US" cap="none" dirty="0"/>
              <a:t>All Spells – The database</a:t>
            </a:r>
            <a:endParaRPr lang="en-US" sz="4800" cap="none" dirty="0"/>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253068" y="2592374"/>
            <a:ext cx="9668932" cy="3656024"/>
          </a:xfrm>
        </p:spPr>
        <p:txBody>
          <a:bodyPr/>
          <a:lstStyle/>
          <a:p>
            <a:pPr marL="342900" indent="-342900" algn="l">
              <a:buFont typeface="Arial" panose="020B0604020202020204" pitchFamily="34" charset="0"/>
              <a:buChar char="•"/>
            </a:pPr>
            <a:r>
              <a:rPr lang="en-US" cap="none" dirty="0"/>
              <a:t>The database itself was made as an external component and then transferred into Android Studio.</a:t>
            </a:r>
          </a:p>
          <a:p>
            <a:pPr algn="l"/>
            <a:endParaRPr lang="en-US" cap="none" dirty="0"/>
          </a:p>
          <a:p>
            <a:pPr marL="342900" indent="-342900" algn="l">
              <a:buFont typeface="Arial" panose="020B0604020202020204" pitchFamily="34" charset="0"/>
              <a:buChar char="•"/>
            </a:pPr>
            <a:r>
              <a:rPr lang="en-US" cap="none" dirty="0"/>
              <a:t>We wanted to use our past knowledge in SQL to make a stable database that we could modify on the fly, without the fear of something breaking within Android Studio.</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Implementation of the database was simple; however, getting it to function within Android Studio was a timely setback.</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p:txBody>
      </p:sp>
      <p:sp>
        <p:nvSpPr>
          <p:cNvPr id="4" name="TextBox 3">
            <a:extLst>
              <a:ext uri="{FF2B5EF4-FFF2-40B4-BE49-F238E27FC236}">
                <a16:creationId xmlns:a16="http://schemas.microsoft.com/office/drawing/2014/main" id="{7F2B4E7A-FF0F-4182-B0FB-C0D3B9DB542F}"/>
              </a:ext>
            </a:extLst>
          </p:cNvPr>
          <p:cNvSpPr txBox="1"/>
          <p:nvPr/>
        </p:nvSpPr>
        <p:spPr>
          <a:xfrm>
            <a:off x="7022969" y="736303"/>
            <a:ext cx="3733015" cy="646331"/>
          </a:xfrm>
          <a:prstGeom prst="rect">
            <a:avLst/>
          </a:prstGeom>
          <a:noFill/>
        </p:spPr>
        <p:txBody>
          <a:bodyPr wrap="square" rtlCol="0">
            <a:spAutoFit/>
          </a:bodyPr>
          <a:lstStyle/>
          <a:p>
            <a:r>
              <a:rPr lang="en-US" dirty="0">
                <a:solidFill>
                  <a:srgbClr val="FFFF00"/>
                </a:solidFill>
              </a:rPr>
              <a:t>DB browser for SQLite.</a:t>
            </a:r>
          </a:p>
          <a:p>
            <a:r>
              <a:rPr lang="en-US" dirty="0">
                <a:solidFill>
                  <a:srgbClr val="FFFF00"/>
                </a:solidFill>
              </a:rPr>
              <a:t>Is the database handler</a:t>
            </a:r>
          </a:p>
        </p:txBody>
      </p:sp>
      <p:pic>
        <p:nvPicPr>
          <p:cNvPr id="9" name="Picture 8">
            <a:extLst>
              <a:ext uri="{FF2B5EF4-FFF2-40B4-BE49-F238E27FC236}">
                <a16:creationId xmlns:a16="http://schemas.microsoft.com/office/drawing/2014/main" id="{B943AF1D-243D-4AD3-80BC-6C17900FC200}"/>
              </a:ext>
            </a:extLst>
          </p:cNvPr>
          <p:cNvPicPr>
            <a:picLocks noChangeAspect="1"/>
          </p:cNvPicPr>
          <p:nvPr/>
        </p:nvPicPr>
        <p:blipFill>
          <a:blip r:embed="rId3"/>
          <a:stretch>
            <a:fillRect/>
          </a:stretch>
        </p:blipFill>
        <p:spPr>
          <a:xfrm>
            <a:off x="0" y="0"/>
            <a:ext cx="7022969" cy="1923068"/>
          </a:xfrm>
          <a:prstGeom prst="rect">
            <a:avLst/>
          </a:prstGeom>
        </p:spPr>
      </p:pic>
    </p:spTree>
    <p:extLst>
      <p:ext uri="{BB962C8B-B14F-4D97-AF65-F5344CB8AC3E}">
        <p14:creationId xmlns:p14="http://schemas.microsoft.com/office/powerpoint/2010/main" val="2638892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2337847" y="177802"/>
            <a:ext cx="7051250" cy="863599"/>
          </a:xfrm>
        </p:spPr>
        <p:txBody>
          <a:bodyPr>
            <a:normAutofit/>
          </a:bodyPr>
          <a:lstStyle/>
          <a:p>
            <a:pPr algn="ctr"/>
            <a:r>
              <a:rPr lang="en-US" cap="none" dirty="0"/>
              <a:t>The database</a:t>
            </a:r>
            <a:endParaRPr lang="en-US" sz="4800" cap="none" dirty="0"/>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8983744" y="1112363"/>
            <a:ext cx="2450968" cy="5136035"/>
          </a:xfrm>
        </p:spPr>
        <p:txBody>
          <a:bodyPr/>
          <a:lstStyle/>
          <a:p>
            <a:pPr algn="l"/>
            <a:endParaRPr lang="en-US" cap="none" dirty="0"/>
          </a:p>
          <a:p>
            <a:pPr marL="342900" indent="-342900" algn="l">
              <a:buFont typeface="Arial" panose="020B0604020202020204" pitchFamily="34" charset="0"/>
              <a:buChar char="•"/>
            </a:pPr>
            <a:endParaRPr lang="en-US" cap="none" dirty="0"/>
          </a:p>
        </p:txBody>
      </p:sp>
      <p:pic>
        <p:nvPicPr>
          <p:cNvPr id="3" name="Picture 2">
            <a:extLst>
              <a:ext uri="{FF2B5EF4-FFF2-40B4-BE49-F238E27FC236}">
                <a16:creationId xmlns:a16="http://schemas.microsoft.com/office/drawing/2014/main" id="{6460D843-8D46-4719-91CB-D988074AB53E}"/>
              </a:ext>
            </a:extLst>
          </p:cNvPr>
          <p:cNvPicPr>
            <a:picLocks noChangeAspect="1"/>
          </p:cNvPicPr>
          <p:nvPr/>
        </p:nvPicPr>
        <p:blipFill>
          <a:blip r:embed="rId3"/>
          <a:stretch>
            <a:fillRect/>
          </a:stretch>
        </p:blipFill>
        <p:spPr>
          <a:xfrm>
            <a:off x="0" y="11784"/>
            <a:ext cx="3148553" cy="2863393"/>
          </a:xfrm>
          <a:prstGeom prst="rect">
            <a:avLst/>
          </a:prstGeom>
        </p:spPr>
      </p:pic>
      <p:pic>
        <p:nvPicPr>
          <p:cNvPr id="6" name="Picture 5">
            <a:extLst>
              <a:ext uri="{FF2B5EF4-FFF2-40B4-BE49-F238E27FC236}">
                <a16:creationId xmlns:a16="http://schemas.microsoft.com/office/drawing/2014/main" id="{852DFB8E-78FD-4ED4-8855-B3921EC1BF02}"/>
              </a:ext>
            </a:extLst>
          </p:cNvPr>
          <p:cNvPicPr>
            <a:picLocks noChangeAspect="1"/>
          </p:cNvPicPr>
          <p:nvPr/>
        </p:nvPicPr>
        <p:blipFill>
          <a:blip r:embed="rId4"/>
          <a:stretch>
            <a:fillRect/>
          </a:stretch>
        </p:blipFill>
        <p:spPr>
          <a:xfrm>
            <a:off x="0" y="2845320"/>
            <a:ext cx="3148553" cy="4000895"/>
          </a:xfrm>
          <a:prstGeom prst="rect">
            <a:avLst/>
          </a:prstGeom>
        </p:spPr>
      </p:pic>
      <p:pic>
        <p:nvPicPr>
          <p:cNvPr id="10" name="Picture 9">
            <a:extLst>
              <a:ext uri="{FF2B5EF4-FFF2-40B4-BE49-F238E27FC236}">
                <a16:creationId xmlns:a16="http://schemas.microsoft.com/office/drawing/2014/main" id="{78B9AD2F-BBA8-4BEC-BB30-B21C478C4DE9}"/>
              </a:ext>
            </a:extLst>
          </p:cNvPr>
          <p:cNvPicPr>
            <a:picLocks noChangeAspect="1"/>
          </p:cNvPicPr>
          <p:nvPr/>
        </p:nvPicPr>
        <p:blipFill>
          <a:blip r:embed="rId5"/>
          <a:stretch>
            <a:fillRect/>
          </a:stretch>
        </p:blipFill>
        <p:spPr>
          <a:xfrm>
            <a:off x="8069344" y="11784"/>
            <a:ext cx="4122656" cy="6858000"/>
          </a:xfrm>
          <a:prstGeom prst="rect">
            <a:avLst/>
          </a:prstGeom>
        </p:spPr>
      </p:pic>
      <p:sp>
        <p:nvSpPr>
          <p:cNvPr id="11" name="Subtitle 4">
            <a:extLst>
              <a:ext uri="{FF2B5EF4-FFF2-40B4-BE49-F238E27FC236}">
                <a16:creationId xmlns:a16="http://schemas.microsoft.com/office/drawing/2014/main" id="{8A821089-6F12-4187-88A8-E58A5B8B600A}"/>
              </a:ext>
            </a:extLst>
          </p:cNvPr>
          <p:cNvSpPr txBox="1">
            <a:spLocks/>
          </p:cNvSpPr>
          <p:nvPr/>
        </p:nvSpPr>
        <p:spPr>
          <a:xfrm>
            <a:off x="3398363" y="1041401"/>
            <a:ext cx="4421171" cy="5444239"/>
          </a:xfrm>
          <a:prstGeom prst="rect">
            <a:avLst/>
          </a:prstGeom>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accent1"/>
              </a:buClr>
              <a:buSzPct val="100000"/>
              <a:buFont typeface="Arial"/>
              <a:buNone/>
              <a:defRPr sz="21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342900" indent="-342900" algn="l">
              <a:buFont typeface="Arial" panose="020B0604020202020204" pitchFamily="34" charset="0"/>
              <a:buChar char="•"/>
            </a:pPr>
            <a:r>
              <a:rPr lang="en-US" cap="none" dirty="0"/>
              <a:t>This is showing tidbits of the importing and reading of the database. </a:t>
            </a:r>
          </a:p>
          <a:p>
            <a:pPr algn="l"/>
            <a:endParaRPr lang="en-US" cap="none" dirty="0"/>
          </a:p>
          <a:p>
            <a:pPr marL="342900" indent="-342900" algn="l">
              <a:buFont typeface="Arial" panose="020B0604020202020204" pitchFamily="34" charset="0"/>
              <a:buChar char="•"/>
            </a:pPr>
            <a:r>
              <a:rPr lang="en-US" cap="none" dirty="0"/>
              <a:t>For example, on the right you can see the function that fills a spell class object based on the given query through the parameter.</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We use a cursor to move throughout the data.</a:t>
            </a:r>
          </a:p>
        </p:txBody>
      </p:sp>
    </p:spTree>
    <p:extLst>
      <p:ext uri="{BB962C8B-B14F-4D97-AF65-F5344CB8AC3E}">
        <p14:creationId xmlns:p14="http://schemas.microsoft.com/office/powerpoint/2010/main" val="3156464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2" y="609601"/>
            <a:ext cx="8676222" cy="863599"/>
          </a:xfrm>
        </p:spPr>
        <p:txBody>
          <a:bodyPr>
            <a:normAutofit/>
          </a:bodyPr>
          <a:lstStyle/>
          <a:p>
            <a:pPr algn="ctr"/>
            <a:r>
              <a:rPr lang="en-US" cap="none" dirty="0"/>
              <a:t> Recycler View</a:t>
            </a:r>
            <a:endParaRPr lang="en-US" sz="4800" cap="none" dirty="0"/>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2168165" y="1473200"/>
            <a:ext cx="8753834" cy="1684780"/>
          </a:xfrm>
        </p:spPr>
        <p:txBody>
          <a:bodyPr>
            <a:normAutofit/>
          </a:bodyPr>
          <a:lstStyle/>
          <a:p>
            <a:pPr marL="342900" indent="-342900" algn="l">
              <a:buFont typeface="Arial" panose="020B0604020202020204" pitchFamily="34" charset="0"/>
              <a:buChar char="•"/>
            </a:pPr>
            <a:r>
              <a:rPr lang="en-US" cap="none" dirty="0"/>
              <a:t>After reviewing the many options possible to display our data to the user, we decided to use recycler view.</a:t>
            </a:r>
          </a:p>
          <a:p>
            <a:pPr marL="342900" indent="-342900" algn="l">
              <a:buFont typeface="Arial" panose="020B0604020202020204" pitchFamily="34" charset="0"/>
              <a:buChar char="•"/>
            </a:pPr>
            <a:r>
              <a:rPr lang="en-US" cap="none" dirty="0"/>
              <a:t>Recycler view allows you to build one item (Spell) at a time and as needed. </a:t>
            </a:r>
          </a:p>
        </p:txBody>
      </p:sp>
      <p:pic>
        <p:nvPicPr>
          <p:cNvPr id="10" name="Picture 9">
            <a:extLst>
              <a:ext uri="{FF2B5EF4-FFF2-40B4-BE49-F238E27FC236}">
                <a16:creationId xmlns:a16="http://schemas.microsoft.com/office/drawing/2014/main" id="{08D5B1CD-F118-4764-AFD2-31A05E57E69D}"/>
              </a:ext>
            </a:extLst>
          </p:cNvPr>
          <p:cNvPicPr>
            <a:picLocks noChangeAspect="1"/>
          </p:cNvPicPr>
          <p:nvPr/>
        </p:nvPicPr>
        <p:blipFill>
          <a:blip r:embed="rId3"/>
          <a:stretch>
            <a:fillRect/>
          </a:stretch>
        </p:blipFill>
        <p:spPr>
          <a:xfrm>
            <a:off x="1" y="1"/>
            <a:ext cx="1947862" cy="3157978"/>
          </a:xfrm>
          <a:prstGeom prst="rect">
            <a:avLst/>
          </a:prstGeom>
        </p:spPr>
      </p:pic>
      <p:sp>
        <p:nvSpPr>
          <p:cNvPr id="11" name="Subtitle 4">
            <a:extLst>
              <a:ext uri="{FF2B5EF4-FFF2-40B4-BE49-F238E27FC236}">
                <a16:creationId xmlns:a16="http://schemas.microsoft.com/office/drawing/2014/main" id="{8516B77F-A40C-4F76-8F4B-3DEF1A05AB28}"/>
              </a:ext>
            </a:extLst>
          </p:cNvPr>
          <p:cNvSpPr txBox="1">
            <a:spLocks/>
          </p:cNvSpPr>
          <p:nvPr/>
        </p:nvSpPr>
        <p:spPr>
          <a:xfrm>
            <a:off x="518473" y="3429000"/>
            <a:ext cx="11001081" cy="3066067"/>
          </a:xfrm>
          <a:prstGeom prst="rect">
            <a:avLst/>
          </a:prstGeom>
        </p:spPr>
        <p:txBody>
          <a:bodyPr vert="horz" lIns="91440" tIns="45720" rIns="91440" bIns="45720" rtlCol="0" anchor="t">
            <a:normAutofit fontScale="92500" lnSpcReduction="20000"/>
          </a:bodyPr>
          <a:lstStyle>
            <a:lvl1pPr marL="0" indent="0" algn="ctr" defTabSz="457200" rtl="0" eaLnBrk="1" latinLnBrk="0" hangingPunct="1">
              <a:spcBef>
                <a:spcPct val="20000"/>
              </a:spcBef>
              <a:spcAft>
                <a:spcPts val="600"/>
              </a:spcAft>
              <a:buClr>
                <a:schemeClr val="accent1"/>
              </a:buClr>
              <a:buSzPct val="100000"/>
              <a:buFont typeface="Arial"/>
              <a:buNone/>
              <a:defRPr sz="21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342900" indent="-342900" algn="l">
              <a:buFont typeface="Arial" panose="020B0604020202020204" pitchFamily="34" charset="0"/>
              <a:buChar char="•"/>
            </a:pPr>
            <a:r>
              <a:rPr lang="en-US" cap="none" dirty="0"/>
              <a:t>Using the size of the database, we were able to create as many spells as needed to fill the recycler view with.</a:t>
            </a:r>
          </a:p>
          <a:p>
            <a:pPr marL="342900" indent="-342900" algn="l">
              <a:buFont typeface="Arial" panose="020B0604020202020204" pitchFamily="34" charset="0"/>
              <a:buChar char="•"/>
            </a:pPr>
            <a:r>
              <a:rPr lang="en-US" cap="none" dirty="0"/>
              <a:t>Whenever a user filters, the size of the recycler view will be changed and the number of Spells needed are changed.</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Here you can see a class holding all of the information for a spell. The class would have objects created and filled as needed.</a:t>
            </a:r>
          </a:p>
          <a:p>
            <a:pPr marL="342900" indent="-342900" algn="l">
              <a:buFont typeface="Arial" panose="020B0604020202020204" pitchFamily="34" charset="0"/>
              <a:buChar char="•"/>
            </a:pPr>
            <a:endParaRPr lang="en-US" cap="none" dirty="0"/>
          </a:p>
        </p:txBody>
      </p:sp>
      <p:pic>
        <p:nvPicPr>
          <p:cNvPr id="12" name="Picture 11">
            <a:extLst>
              <a:ext uri="{FF2B5EF4-FFF2-40B4-BE49-F238E27FC236}">
                <a16:creationId xmlns:a16="http://schemas.microsoft.com/office/drawing/2014/main" id="{FDFA59EF-47C6-4269-9361-A4C6CBB3A43C}"/>
              </a:ext>
            </a:extLst>
          </p:cNvPr>
          <p:cNvPicPr>
            <a:picLocks noChangeAspect="1"/>
          </p:cNvPicPr>
          <p:nvPr/>
        </p:nvPicPr>
        <p:blipFill>
          <a:blip r:embed="rId4"/>
          <a:stretch>
            <a:fillRect/>
          </a:stretch>
        </p:blipFill>
        <p:spPr>
          <a:xfrm>
            <a:off x="8492070" y="0"/>
            <a:ext cx="3686175" cy="1276350"/>
          </a:xfrm>
          <a:prstGeom prst="rect">
            <a:avLst/>
          </a:prstGeom>
        </p:spPr>
      </p:pic>
      <p:sp>
        <p:nvSpPr>
          <p:cNvPr id="13" name="TextBox 12">
            <a:extLst>
              <a:ext uri="{FF2B5EF4-FFF2-40B4-BE49-F238E27FC236}">
                <a16:creationId xmlns:a16="http://schemas.microsoft.com/office/drawing/2014/main" id="{090ED154-F9E0-4E11-9111-AFFE2A2C3674}"/>
              </a:ext>
            </a:extLst>
          </p:cNvPr>
          <p:cNvSpPr txBox="1"/>
          <p:nvPr/>
        </p:nvSpPr>
        <p:spPr>
          <a:xfrm>
            <a:off x="4805894" y="103695"/>
            <a:ext cx="3686175" cy="369332"/>
          </a:xfrm>
          <a:prstGeom prst="rect">
            <a:avLst/>
          </a:prstGeom>
          <a:noFill/>
        </p:spPr>
        <p:txBody>
          <a:bodyPr wrap="square" rtlCol="0">
            <a:spAutoFit/>
          </a:bodyPr>
          <a:lstStyle/>
          <a:p>
            <a:r>
              <a:rPr lang="en-US" dirty="0">
                <a:solidFill>
                  <a:srgbClr val="FFFF00"/>
                </a:solidFill>
              </a:rPr>
              <a:t>An item in the Recycler View</a:t>
            </a:r>
          </a:p>
        </p:txBody>
      </p:sp>
      <p:pic>
        <p:nvPicPr>
          <p:cNvPr id="14" name="Picture 13">
            <a:extLst>
              <a:ext uri="{FF2B5EF4-FFF2-40B4-BE49-F238E27FC236}">
                <a16:creationId xmlns:a16="http://schemas.microsoft.com/office/drawing/2014/main" id="{78566B01-65AE-484F-BA1E-7880AFA879EE}"/>
              </a:ext>
            </a:extLst>
          </p:cNvPr>
          <p:cNvPicPr>
            <a:picLocks noChangeAspect="1"/>
          </p:cNvPicPr>
          <p:nvPr/>
        </p:nvPicPr>
        <p:blipFill>
          <a:blip r:embed="rId5"/>
          <a:stretch>
            <a:fillRect/>
          </a:stretch>
        </p:blipFill>
        <p:spPr>
          <a:xfrm>
            <a:off x="823104" y="4547041"/>
            <a:ext cx="9172575" cy="1133475"/>
          </a:xfrm>
          <a:prstGeom prst="rect">
            <a:avLst/>
          </a:prstGeom>
        </p:spPr>
      </p:pic>
    </p:spTree>
    <p:extLst>
      <p:ext uri="{BB962C8B-B14F-4D97-AF65-F5344CB8AC3E}">
        <p14:creationId xmlns:p14="http://schemas.microsoft.com/office/powerpoint/2010/main" val="3991255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2" y="609601"/>
            <a:ext cx="8676222" cy="863599"/>
          </a:xfrm>
        </p:spPr>
        <p:txBody>
          <a:bodyPr>
            <a:normAutofit/>
          </a:bodyPr>
          <a:lstStyle/>
          <a:p>
            <a:pPr algn="ctr"/>
            <a:r>
              <a:rPr lang="en-US" sz="4800" cap="none" dirty="0"/>
              <a:t>Info/Description Page</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1669170" y="1473198"/>
            <a:ext cx="8771818" cy="5384801"/>
          </a:xfrm>
        </p:spPr>
        <p:txBody>
          <a:bodyPr>
            <a:normAutofit/>
          </a:bodyPr>
          <a:lstStyle/>
          <a:p>
            <a:pPr marL="342900" indent="-342900" algn="l">
              <a:buFont typeface="Arial" panose="020B0604020202020204" pitchFamily="34" charset="0"/>
              <a:buChar char="•"/>
            </a:pPr>
            <a:r>
              <a:rPr lang="en-US" cap="none" dirty="0"/>
              <a:t>We went for a simple design for the displaying of the information.</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Each spell will be displayed in the same order and spacing to a certain degree.</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We tried to display all relevant information a player might want to know on the fly.</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Note: whatever the last page was determines where the back button sends the user. We tried to make it so that the user would not be teleported around the interfaces.</a:t>
            </a:r>
          </a:p>
          <a:p>
            <a:pPr algn="l"/>
            <a:endParaRPr lang="en-US" cap="none" dirty="0"/>
          </a:p>
        </p:txBody>
      </p:sp>
      <p:pic>
        <p:nvPicPr>
          <p:cNvPr id="3" name="Picture 2">
            <a:extLst>
              <a:ext uri="{FF2B5EF4-FFF2-40B4-BE49-F238E27FC236}">
                <a16:creationId xmlns:a16="http://schemas.microsoft.com/office/drawing/2014/main" id="{2CFB8627-569D-446C-AD2D-A2C70C4AE932}"/>
              </a:ext>
            </a:extLst>
          </p:cNvPr>
          <p:cNvPicPr>
            <a:picLocks noChangeAspect="1"/>
          </p:cNvPicPr>
          <p:nvPr/>
        </p:nvPicPr>
        <p:blipFill>
          <a:blip r:embed="rId3"/>
          <a:stretch>
            <a:fillRect/>
          </a:stretch>
        </p:blipFill>
        <p:spPr>
          <a:xfrm>
            <a:off x="-30697" y="0"/>
            <a:ext cx="1728773" cy="2875175"/>
          </a:xfrm>
          <a:prstGeom prst="rect">
            <a:avLst/>
          </a:prstGeom>
        </p:spPr>
      </p:pic>
      <p:pic>
        <p:nvPicPr>
          <p:cNvPr id="4" name="Picture 3">
            <a:extLst>
              <a:ext uri="{FF2B5EF4-FFF2-40B4-BE49-F238E27FC236}">
                <a16:creationId xmlns:a16="http://schemas.microsoft.com/office/drawing/2014/main" id="{A477B3C9-9C45-4D02-99A2-6237F5C44DC6}"/>
              </a:ext>
            </a:extLst>
          </p:cNvPr>
          <p:cNvPicPr>
            <a:picLocks noChangeAspect="1"/>
          </p:cNvPicPr>
          <p:nvPr/>
        </p:nvPicPr>
        <p:blipFill>
          <a:blip r:embed="rId4"/>
          <a:stretch>
            <a:fillRect/>
          </a:stretch>
        </p:blipFill>
        <p:spPr>
          <a:xfrm>
            <a:off x="10512567" y="984"/>
            <a:ext cx="1679433" cy="2985106"/>
          </a:xfrm>
          <a:prstGeom prst="rect">
            <a:avLst/>
          </a:prstGeom>
        </p:spPr>
      </p:pic>
      <p:sp>
        <p:nvSpPr>
          <p:cNvPr id="6" name="TextBox 5">
            <a:extLst>
              <a:ext uri="{FF2B5EF4-FFF2-40B4-BE49-F238E27FC236}">
                <a16:creationId xmlns:a16="http://schemas.microsoft.com/office/drawing/2014/main" id="{BD856649-2DA4-493F-8176-93DD20FA74F5}"/>
              </a:ext>
            </a:extLst>
          </p:cNvPr>
          <p:cNvSpPr txBox="1"/>
          <p:nvPr/>
        </p:nvSpPr>
        <p:spPr>
          <a:xfrm>
            <a:off x="7993931" y="0"/>
            <a:ext cx="2447058" cy="369332"/>
          </a:xfrm>
          <a:prstGeom prst="rect">
            <a:avLst/>
          </a:prstGeom>
          <a:noFill/>
        </p:spPr>
        <p:txBody>
          <a:bodyPr wrap="square" rtlCol="0">
            <a:spAutoFit/>
          </a:bodyPr>
          <a:lstStyle/>
          <a:p>
            <a:r>
              <a:rPr lang="en-US" dirty="0">
                <a:solidFill>
                  <a:srgbClr val="FFFF00"/>
                </a:solidFill>
              </a:rPr>
              <a:t>This is the XML page</a:t>
            </a:r>
          </a:p>
        </p:txBody>
      </p:sp>
      <p:sp>
        <p:nvSpPr>
          <p:cNvPr id="7" name="TextBox 6">
            <a:extLst>
              <a:ext uri="{FF2B5EF4-FFF2-40B4-BE49-F238E27FC236}">
                <a16:creationId xmlns:a16="http://schemas.microsoft.com/office/drawing/2014/main" id="{F4BB501F-742F-480C-ABDB-5176561E8360}"/>
              </a:ext>
            </a:extLst>
          </p:cNvPr>
          <p:cNvSpPr txBox="1"/>
          <p:nvPr/>
        </p:nvSpPr>
        <p:spPr>
          <a:xfrm>
            <a:off x="1669170" y="0"/>
            <a:ext cx="3176833" cy="369332"/>
          </a:xfrm>
          <a:prstGeom prst="rect">
            <a:avLst/>
          </a:prstGeom>
          <a:noFill/>
        </p:spPr>
        <p:txBody>
          <a:bodyPr wrap="square" rtlCol="0">
            <a:spAutoFit/>
          </a:bodyPr>
          <a:lstStyle/>
          <a:p>
            <a:r>
              <a:rPr lang="en-US" dirty="0">
                <a:solidFill>
                  <a:srgbClr val="FFFF00"/>
                </a:solidFill>
              </a:rPr>
              <a:t>What the user would see</a:t>
            </a:r>
          </a:p>
        </p:txBody>
      </p:sp>
    </p:spTree>
    <p:extLst>
      <p:ext uri="{BB962C8B-B14F-4D97-AF65-F5344CB8AC3E}">
        <p14:creationId xmlns:p14="http://schemas.microsoft.com/office/powerpoint/2010/main" val="2082626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E40C-92E0-4182-A61E-8904927E68F3}"/>
              </a:ext>
            </a:extLst>
          </p:cNvPr>
          <p:cNvSpPr>
            <a:spLocks noGrp="1"/>
          </p:cNvSpPr>
          <p:nvPr>
            <p:ph type="ctrTitle"/>
          </p:nvPr>
        </p:nvSpPr>
        <p:spPr>
          <a:xfrm>
            <a:off x="1751011" y="609601"/>
            <a:ext cx="8062291" cy="863599"/>
          </a:xfrm>
        </p:spPr>
        <p:txBody>
          <a:bodyPr>
            <a:normAutofit/>
          </a:bodyPr>
          <a:lstStyle/>
          <a:p>
            <a:pPr algn="ctr"/>
            <a:r>
              <a:rPr lang="en-US" cap="none" dirty="0"/>
              <a:t>Favorite</a:t>
            </a:r>
            <a:r>
              <a:rPr lang="en-US" sz="4800" cap="none" dirty="0"/>
              <a:t> Page/Button</a:t>
            </a:r>
          </a:p>
        </p:txBody>
      </p:sp>
      <p:sp>
        <p:nvSpPr>
          <p:cNvPr id="5" name="Subtitle 4">
            <a:extLst>
              <a:ext uri="{FF2B5EF4-FFF2-40B4-BE49-F238E27FC236}">
                <a16:creationId xmlns:a16="http://schemas.microsoft.com/office/drawing/2014/main" id="{5511F83E-ED33-43C8-A223-F0ADD22532B6}"/>
              </a:ext>
            </a:extLst>
          </p:cNvPr>
          <p:cNvSpPr>
            <a:spLocks noGrp="1"/>
          </p:cNvSpPr>
          <p:nvPr>
            <p:ph type="subTitle" idx="1"/>
          </p:nvPr>
        </p:nvSpPr>
        <p:spPr>
          <a:xfrm>
            <a:off x="2193206" y="1473199"/>
            <a:ext cx="7797520" cy="4775199"/>
          </a:xfrm>
        </p:spPr>
        <p:txBody>
          <a:bodyPr/>
          <a:lstStyle/>
          <a:p>
            <a:pPr marL="342900" indent="-342900" algn="l">
              <a:buFont typeface="Arial" panose="020B0604020202020204" pitchFamily="34" charset="0"/>
              <a:buChar char="•"/>
            </a:pPr>
            <a:r>
              <a:rPr lang="en-US" cap="none" dirty="0"/>
              <a:t>This allows a user to build a list of spells of the current character they have or preselect spells that they would want to use. It allows for fast access to a much smaller list of spells.</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This was done by adding an additional column to the database, allowing the internal database to be able to keep up with which spells are favorited by use of simple SQL statements.</a:t>
            </a:r>
          </a:p>
          <a:p>
            <a:pPr marL="342900" indent="-342900" algn="l">
              <a:buFont typeface="Arial" panose="020B0604020202020204" pitchFamily="34" charset="0"/>
              <a:buChar char="•"/>
            </a:pPr>
            <a:endParaRPr lang="en-US" cap="none" dirty="0"/>
          </a:p>
          <a:p>
            <a:pPr marL="342900" indent="-342900" algn="l">
              <a:buFont typeface="Arial" panose="020B0604020202020204" pitchFamily="34" charset="0"/>
              <a:buChar char="•"/>
            </a:pPr>
            <a:r>
              <a:rPr lang="en-US" cap="none" dirty="0"/>
              <a:t>This information is saved between saved states.</a:t>
            </a:r>
          </a:p>
        </p:txBody>
      </p:sp>
      <p:pic>
        <p:nvPicPr>
          <p:cNvPr id="3" name="Picture 2">
            <a:extLst>
              <a:ext uri="{FF2B5EF4-FFF2-40B4-BE49-F238E27FC236}">
                <a16:creationId xmlns:a16="http://schemas.microsoft.com/office/drawing/2014/main" id="{7E3FAE53-7BC5-4F1E-B409-5D5C7B2379E2}"/>
              </a:ext>
            </a:extLst>
          </p:cNvPr>
          <p:cNvPicPr>
            <a:picLocks noChangeAspect="1"/>
          </p:cNvPicPr>
          <p:nvPr/>
        </p:nvPicPr>
        <p:blipFill>
          <a:blip r:embed="rId3"/>
          <a:stretch>
            <a:fillRect/>
          </a:stretch>
        </p:blipFill>
        <p:spPr>
          <a:xfrm>
            <a:off x="0" y="0"/>
            <a:ext cx="2193206" cy="3176833"/>
          </a:xfrm>
          <a:prstGeom prst="rect">
            <a:avLst/>
          </a:prstGeom>
        </p:spPr>
      </p:pic>
      <p:pic>
        <p:nvPicPr>
          <p:cNvPr id="6" name="Picture 5">
            <a:extLst>
              <a:ext uri="{FF2B5EF4-FFF2-40B4-BE49-F238E27FC236}">
                <a16:creationId xmlns:a16="http://schemas.microsoft.com/office/drawing/2014/main" id="{56972F45-95D1-420D-91CE-8B3235024E99}"/>
              </a:ext>
            </a:extLst>
          </p:cNvPr>
          <p:cNvPicPr>
            <a:picLocks noChangeAspect="1"/>
          </p:cNvPicPr>
          <p:nvPr/>
        </p:nvPicPr>
        <p:blipFill>
          <a:blip r:embed="rId4"/>
          <a:stretch>
            <a:fillRect/>
          </a:stretch>
        </p:blipFill>
        <p:spPr>
          <a:xfrm>
            <a:off x="9990726" y="0"/>
            <a:ext cx="2201274" cy="3176833"/>
          </a:xfrm>
          <a:prstGeom prst="rect">
            <a:avLst/>
          </a:prstGeom>
        </p:spPr>
      </p:pic>
    </p:spTree>
    <p:extLst>
      <p:ext uri="{BB962C8B-B14F-4D97-AF65-F5344CB8AC3E}">
        <p14:creationId xmlns:p14="http://schemas.microsoft.com/office/powerpoint/2010/main" val="20695585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0F262FD6-3409-4039-A531-64BD4D2F99E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3102</TotalTime>
  <Words>987</Words>
  <Application>Microsoft Office PowerPoint</Application>
  <PresentationFormat>Widescreen</PresentationFormat>
  <Paragraphs>102</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Century Gothic</vt:lpstr>
      <vt:lpstr>Mesh</vt:lpstr>
      <vt:lpstr>Dungeons and Dragons Spell List</vt:lpstr>
      <vt:lpstr>Introduction of the App</vt:lpstr>
      <vt:lpstr>Home Page and Design</vt:lpstr>
      <vt:lpstr>All Spells – Filter/ Clear</vt:lpstr>
      <vt:lpstr>All Spells – The database</vt:lpstr>
      <vt:lpstr>The database</vt:lpstr>
      <vt:lpstr> Recycler View</vt:lpstr>
      <vt:lpstr>Info/Description Page</vt:lpstr>
      <vt:lpstr>Favorite Page/Button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Dungeons and Dragons Spell List</dc:title>
  <dc:creator>KD</dc:creator>
  <cp:lastModifiedBy>KD</cp:lastModifiedBy>
  <cp:revision>40</cp:revision>
  <dcterms:created xsi:type="dcterms:W3CDTF">2020-05-03T22:20:24Z</dcterms:created>
  <dcterms:modified xsi:type="dcterms:W3CDTF">2020-05-06T02:02:57Z</dcterms:modified>
</cp:coreProperties>
</file>

<file path=docProps/thumbnail.jpeg>
</file>